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710"/>
    <a:srgbClr val="F3F3F3"/>
    <a:srgbClr val="F0F0F0"/>
    <a:srgbClr val="EEEEEE"/>
    <a:srgbClr val="F2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1824" autoAdjust="0"/>
  </p:normalViewPr>
  <p:slideViewPr>
    <p:cSldViewPr snapToGrid="0">
      <p:cViewPr varScale="1">
        <p:scale>
          <a:sx n="78" d="100"/>
          <a:sy n="78" d="100"/>
        </p:scale>
        <p:origin x="2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ADELAIDE" userId="3c3902d8b0ac8edb" providerId="LiveId" clId="{E20775CF-E579-4BC7-98A2-B3710CDA802F}"/>
    <pc:docChg chg="modSld">
      <pc:chgData name="Eddy ADELAIDE" userId="3c3902d8b0ac8edb" providerId="LiveId" clId="{E20775CF-E579-4BC7-98A2-B3710CDA802F}" dt="2020-07-13T08:40:41.114" v="3" actId="1440"/>
      <pc:docMkLst>
        <pc:docMk/>
      </pc:docMkLst>
      <pc:sldChg chg="modSp mod">
        <pc:chgData name="Eddy ADELAIDE" userId="3c3902d8b0ac8edb" providerId="LiveId" clId="{E20775CF-E579-4BC7-98A2-B3710CDA802F}" dt="2020-07-13T08:40:41.114" v="3" actId="1440"/>
        <pc:sldMkLst>
          <pc:docMk/>
          <pc:sldMk cId="3066681461" sldId="259"/>
        </pc:sldMkLst>
        <pc:picChg chg="mod">
          <ac:chgData name="Eddy ADELAIDE" userId="3c3902d8b0ac8edb" providerId="LiveId" clId="{E20775CF-E579-4BC7-98A2-B3710CDA802F}" dt="2020-07-13T08:40:41.114" v="3" actId="1440"/>
          <ac:picMkLst>
            <pc:docMk/>
            <pc:sldMk cId="3066681461" sldId="259"/>
            <ac:picMk id="5" creationId="{20908BA2-9CD3-4738-9FAD-3C39B08A90E6}"/>
          </ac:picMkLst>
        </pc:picChg>
      </pc:sldChg>
    </pc:docChg>
  </pc:docChgLst>
  <pc:docChgLst>
    <pc:chgData name="Eddy ADELAIDE" userId="3c3902d8b0ac8edb" providerId="LiveId" clId="{232BFD16-ECF6-483E-A8A1-94DCE49EC37F}"/>
    <pc:docChg chg="modSld">
      <pc:chgData name="Eddy ADELAIDE" userId="3c3902d8b0ac8edb" providerId="LiveId" clId="{232BFD16-ECF6-483E-A8A1-94DCE49EC37F}" dt="2020-06-03T11:50:21.677" v="33" actId="20577"/>
      <pc:docMkLst>
        <pc:docMk/>
      </pc:docMkLst>
      <pc:sldChg chg="modSp mod">
        <pc:chgData name="Eddy ADELAIDE" userId="3c3902d8b0ac8edb" providerId="LiveId" clId="{232BFD16-ECF6-483E-A8A1-94DCE49EC37F}" dt="2020-06-03T11:50:21.677" v="33" actId="20577"/>
        <pc:sldMkLst>
          <pc:docMk/>
          <pc:sldMk cId="3066681461" sldId="259"/>
        </pc:sldMkLst>
        <pc:spChg chg="mod">
          <ac:chgData name="Eddy ADELAIDE" userId="3c3902d8b0ac8edb" providerId="LiveId" clId="{232BFD16-ECF6-483E-A8A1-94DCE49EC37F}" dt="2020-06-03T11:50:21.677" v="33" actId="20577"/>
          <ac:spMkLst>
            <pc:docMk/>
            <pc:sldMk cId="3066681461" sldId="259"/>
            <ac:spMk id="2" creationId="{8B3D5B82-A6F2-49D5-8D34-689B7806417D}"/>
          </ac:spMkLst>
        </pc:spChg>
      </pc:sldChg>
    </pc:docChg>
  </pc:docChgLst>
  <pc:docChgLst>
    <pc:chgData name="Eddy ADELAIDE" userId="3c3902d8b0ac8edb" providerId="LiveId" clId="{B0EDE837-E721-410D-92BB-99890B3DE7A9}"/>
    <pc:docChg chg="undo custSel modSld">
      <pc:chgData name="Eddy ADELAIDE" userId="3c3902d8b0ac8edb" providerId="LiveId" clId="{B0EDE837-E721-410D-92BB-99890B3DE7A9}" dt="2020-08-05T18:41:13.761" v="47" actId="113"/>
      <pc:docMkLst>
        <pc:docMk/>
      </pc:docMkLst>
      <pc:sldChg chg="modSp mod">
        <pc:chgData name="Eddy ADELAIDE" userId="3c3902d8b0ac8edb" providerId="LiveId" clId="{B0EDE837-E721-410D-92BB-99890B3DE7A9}" dt="2020-08-05T18:41:13.761" v="47" actId="113"/>
        <pc:sldMkLst>
          <pc:docMk/>
          <pc:sldMk cId="3066681461" sldId="259"/>
        </pc:sldMkLst>
        <pc:spChg chg="mod">
          <ac:chgData name="Eddy ADELAIDE" userId="3c3902d8b0ac8edb" providerId="LiveId" clId="{B0EDE837-E721-410D-92BB-99890B3DE7A9}" dt="2020-08-05T18:41:13.761" v="47" actId="113"/>
          <ac:spMkLst>
            <pc:docMk/>
            <pc:sldMk cId="3066681461" sldId="259"/>
            <ac:spMk id="2" creationId="{8B3D5B82-A6F2-49D5-8D34-689B780641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24CB2AD-2575-420A-80FE-6EA4AB83E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5BF21B-4D8E-4839-970A-F3E572F778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3D771-347D-400C-BF6A-B65A0D85BD23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5ECB6C-E34B-4C71-9B72-182B4A7BA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4419B3-B0DC-4C89-881E-067A9FD0B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0FEB-8F1A-410F-BECE-697E90683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695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F9F26-3B9C-41C0-9A59-89FB72B324EB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E6B7C-D5D1-4D95-9130-82ADA6260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74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5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EE279-E9BC-4587-A773-53FF0E47B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84E08D-84C0-412F-93A3-12811DF69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EFAFE-DC2B-4B75-8C37-B6C87B9C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10AFCB-2C1A-4B58-98D2-E1F1C696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92A60F-583C-449D-A847-34235163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49189-A88B-441C-8E5B-EE4D46B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18BC1C-E790-4F4B-B3A7-2D610F513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0F0A33-A4AA-4412-A9AC-8F005200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C4D002-C957-4395-A257-47100E77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AC9186-4D2A-4C68-BCA6-A3F1490A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38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201E1A-F07E-4795-9655-C0B635A36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9F4B6A-761A-4054-BBD2-B8A42AACB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D213DE-B426-429A-8EF1-D9EA612E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9DC11-9E06-4FFB-9863-0495AF66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97DA8-B9FC-4D46-B1B3-1DFB049D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5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32994-BCCD-438E-BF26-DBCE46A3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DDE36-B94A-4657-9161-784BDDD6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1CF09-0996-4469-844E-9EF98736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AF5E9-ADF5-49C1-8853-92204DF7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FCE2E-D903-40CD-9824-6CF47111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9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EF29E-808B-4D99-AB28-223807A3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FC3E67-347E-4FEE-9204-51E10CB7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8B73C-31CD-492B-BBB6-55131AA3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3D4D3-5C07-4AC3-8D54-27BC3ECC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238E67-1B6B-42B4-86D6-458C5937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6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25C52-4007-4296-B0D2-81A63F1B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9CA0ED-B293-48EE-AD73-D0580590B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82BEE-B7F2-4D8C-92AE-38CAE0CC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D857E5-C695-457F-A7A2-885E5D2B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5004A6-7AC5-41CB-84F8-93B86DD2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67E00F-2727-4320-80AB-AFF77B1C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92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B8523-1330-4459-88BB-AA7A1B62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011C3-2FE2-464B-813F-A70963091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047D24-CA63-4C21-A6EE-1E8CF326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8C244C-B548-435B-B31A-47491CE49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A06127-C8E3-40EC-9332-CF61B418F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1CA6C2-4DB8-46A2-8765-17376BBB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B1538A-E0CA-4ECC-AC0D-117F5558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F42AF5-6EA0-402E-9E3D-5ABFC65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91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47A1C-5F08-4495-9B29-E97E82DD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A26662-44EA-45B0-AD51-5AD2D5DF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36BE4A-F87E-485D-B9DE-CA82E913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CFDD5F-5AA7-42B1-BADF-6F9C47A1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98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AAB536-0B98-4AEB-8B79-A9238406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6503BC-3B4E-4EC1-B494-E63178E1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213F60-36EE-4A96-9930-4920558E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5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C5C1B-9BB5-47EB-B737-054AF2A3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EC37F-E441-45B9-ACA9-317B9AEC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F54E43-07EF-476B-ABB9-83D7DC796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35C790-CEB7-4FC6-9B3C-79BE4225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DB9C3-2512-435D-A4E0-F5E04B96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21EFFA-9FD0-4CEE-A792-1E98572E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5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F841B-2D83-4A20-8CC2-0945A028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BC11B6-49FB-4281-8A9C-A3DF7306C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53F68C-F4F5-4C94-8151-825DBAD8B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05911-2908-48AC-B5A5-B8DF864D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339DB1-4466-4808-BDAA-A5A9318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F5F0C9-098E-4D21-AE24-FE9EA2F0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07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4A61E6-F0AE-4FF7-80E8-A04DCEA1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65A45A-A431-4198-BF65-545C16B94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11A7D-63EC-47FF-9D9D-4224118E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46DE-44FA-468B-A17E-FE29D3A6FD15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BAE47-AB5D-443F-A2F3-1625883D2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DAA60E-A162-45F0-8A4E-ECAA2FD25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76F-EE60-4BBF-8612-715AB435F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eddy.adelaide45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88B3131-8CA2-44A2-9FAE-783B45DDB567}"/>
              </a:ext>
            </a:extLst>
          </p:cNvPr>
          <p:cNvSpPr txBox="1"/>
          <p:nvPr/>
        </p:nvSpPr>
        <p:spPr>
          <a:xfrm>
            <a:off x="4143652" y="0"/>
            <a:ext cx="4025461" cy="685800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1EC99-8B59-409C-B3AB-5532501EE9B9}"/>
              </a:ext>
            </a:extLst>
          </p:cNvPr>
          <p:cNvSpPr txBox="1"/>
          <p:nvPr/>
        </p:nvSpPr>
        <p:spPr>
          <a:xfrm>
            <a:off x="0" y="0"/>
            <a:ext cx="4143652" cy="685800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CDF350-3F0F-45A4-B2D7-C790C4038855}"/>
              </a:ext>
            </a:extLst>
          </p:cNvPr>
          <p:cNvSpPr txBox="1"/>
          <p:nvPr/>
        </p:nvSpPr>
        <p:spPr>
          <a:xfrm>
            <a:off x="0" y="4464658"/>
            <a:ext cx="3666173" cy="12778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3D5B82-A6F2-49D5-8D34-689B7806417D}"/>
              </a:ext>
            </a:extLst>
          </p:cNvPr>
          <p:cNvSpPr txBox="1"/>
          <p:nvPr/>
        </p:nvSpPr>
        <p:spPr>
          <a:xfrm>
            <a:off x="1" y="-1"/>
            <a:ext cx="12191999" cy="6858001"/>
          </a:xfrm>
          <a:prstGeom prst="rect">
            <a:avLst/>
          </a:prstGeom>
          <a:noFill/>
        </p:spPr>
        <p:txBody>
          <a:bodyPr wrap="square" numCol="3" spcCol="288000" rtlCol="0" anchor="t" anchorCtr="0">
            <a:noAutofit/>
          </a:bodyPr>
          <a:lstStyle/>
          <a:p>
            <a:pPr algn="just"/>
            <a:r>
              <a:rPr lang="fr-FR" sz="2400" b="1" cap="small" normalizeH="1" dirty="0">
                <a:solidFill>
                  <a:srgbClr val="F97710"/>
                </a:solidFill>
              </a:rPr>
              <a:t>Comment</a:t>
            </a:r>
            <a:r>
              <a:rPr lang="fr-FR" sz="2400" b="1" cap="small" dirty="0">
                <a:solidFill>
                  <a:srgbClr val="F97710"/>
                </a:solidFill>
              </a:rPr>
              <a:t> ?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w"/>
            </a:pPr>
            <a:r>
              <a:rPr lang="fr-FR" sz="1600" dirty="0"/>
              <a:t>Accueil/rencontre : téléphone, mail, vidéo/</a:t>
            </a:r>
            <a:r>
              <a:rPr lang="fr-FR" sz="1600" dirty="0" err="1"/>
              <a:t>visio</a:t>
            </a:r>
            <a:r>
              <a:rPr lang="fr-FR" sz="1600" dirty="0"/>
              <a:t>, domicile, lieu de votre choix.</a:t>
            </a:r>
          </a:p>
          <a:p>
            <a:pPr marL="285750" indent="-285750" algn="just">
              <a:buFont typeface="Wingdings" panose="05000000000000000000" pitchFamily="2" charset="2"/>
              <a:buChar char="w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w"/>
            </a:pPr>
            <a:r>
              <a:rPr lang="fr-FR" sz="1600" dirty="0"/>
              <a:t>Elaboration ensemble des étapes et modalités de l’intervention (occasionnelle ou suivie selon les besoins et demandes).</a:t>
            </a:r>
          </a:p>
          <a:p>
            <a:pPr marL="285750" indent="-285750" algn="just">
              <a:buFont typeface="Wingdings" panose="05000000000000000000" pitchFamily="2" charset="2"/>
              <a:buChar char="w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w"/>
            </a:pPr>
            <a:r>
              <a:rPr lang="fr-FR" sz="1600" dirty="0"/>
              <a:t>Bilan : compte-rendu 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w"/>
            </a:pPr>
            <a:r>
              <a:rPr lang="fr-FR" sz="1600" dirty="0"/>
              <a:t>Tarif : </a:t>
            </a:r>
            <a:r>
              <a:rPr lang="fr-FR" sz="1600" b="1" dirty="0"/>
              <a:t>55 €/h</a:t>
            </a:r>
            <a:r>
              <a:rPr lang="fr-FR" sz="1600" dirty="0"/>
              <a:t> 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Ces méthodes sont mises en place avec vous et le bénéficiaire au plus près de votre quotidien.</a:t>
            </a:r>
          </a:p>
          <a:p>
            <a:pPr algn="just"/>
            <a:endParaRPr lang="fr-FR" sz="1600" dirty="0"/>
          </a:p>
          <a:p>
            <a:pPr>
              <a:lnSpc>
                <a:spcPct val="150000"/>
              </a:lnSpc>
            </a:pPr>
            <a:r>
              <a:rPr lang="fr-FR" b="1" cap="small" dirty="0">
                <a:solidFill>
                  <a:schemeClr val="bg1"/>
                </a:solidFill>
              </a:rPr>
              <a:t>Pour me contacter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ym typeface="Wingdings" panose="05000000000000000000" pitchFamily="2" charset="2"/>
              </a:rPr>
              <a:t> </a:t>
            </a:r>
            <a:r>
              <a:rPr lang="en-US" sz="1600" dirty="0"/>
              <a:t>06 81 97 69 38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*"/>
            </a:pP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eddy.adelaide45@gmail.com</a:t>
            </a:r>
            <a:endParaRPr lang="en-US" sz="1600" dirty="0"/>
          </a:p>
          <a:p>
            <a:r>
              <a:rPr lang="en-US" sz="1600" dirty="0"/>
              <a:t>Site:</a:t>
            </a:r>
            <a:r>
              <a:rPr lang="en-US" sz="1600" b="1" i="1" u="sng" dirty="0"/>
              <a:t> eddy-adelaide.fr     </a:t>
            </a:r>
          </a:p>
          <a:p>
            <a:endParaRPr lang="en-US" u="sng" dirty="0"/>
          </a:p>
          <a:p>
            <a:endParaRPr lang="en-US" sz="1600" u="sng" dirty="0"/>
          </a:p>
          <a:p>
            <a:r>
              <a:rPr lang="en-US" sz="1600" u="sng" dirty="0" err="1"/>
              <a:t>N°siret</a:t>
            </a:r>
            <a:r>
              <a:rPr lang="en-US" sz="1600" dirty="0"/>
              <a:t> : 883 668 097 00016</a:t>
            </a:r>
            <a:endParaRPr lang="fr-FR" sz="1600" i="1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908BA2-9CD3-4738-9FAD-3C39B08A9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774" y="4609660"/>
            <a:ext cx="555382" cy="98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1DB4A1-9DE3-4539-8467-65491F92F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65" y="5904250"/>
            <a:ext cx="792000" cy="792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04DAAC-32EA-4F5A-AB8E-F0154D18DF85}"/>
              </a:ext>
            </a:extLst>
          </p:cNvPr>
          <p:cNvSpPr txBox="1"/>
          <p:nvPr/>
        </p:nvSpPr>
        <p:spPr>
          <a:xfrm>
            <a:off x="4143652" y="0"/>
            <a:ext cx="3904696" cy="691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normalizeH="1" dirty="0">
                <a:solidFill>
                  <a:srgbClr val="F97710"/>
                </a:solidFill>
              </a:rPr>
              <a:t>Qui suis </a:t>
            </a:r>
            <a:r>
              <a:rPr lang="fr-FR" sz="2000" b="1" cap="small" dirty="0">
                <a:solidFill>
                  <a:srgbClr val="F97710"/>
                </a:solidFill>
              </a:rPr>
              <a:t>- </a:t>
            </a:r>
            <a:r>
              <a:rPr lang="fr-FR" sz="2000" b="1" cap="small" normalizeH="1" dirty="0">
                <a:solidFill>
                  <a:srgbClr val="F97710"/>
                </a:solidFill>
              </a:rPr>
              <a:t>je  ?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b="1" i="1" dirty="0"/>
              <a:t>Educateur spécialisé </a:t>
            </a:r>
            <a:r>
              <a:rPr lang="fr-FR" sz="1600" dirty="0"/>
              <a:t>depuis vingt ans, j’accompagne depuis 2004 des jeunes de 6 à 20 ans ayant </a:t>
            </a:r>
            <a:r>
              <a:rPr lang="fr-FR" sz="1600" b="1" dirty="0"/>
              <a:t>des troubles du comportement </a:t>
            </a:r>
            <a:r>
              <a:rPr lang="fr-FR" sz="1600" dirty="0"/>
              <a:t>au sein d’un Dispositif ITEP (Institut Thérapeutique Educatif et Pédagogique).</a:t>
            </a:r>
          </a:p>
          <a:p>
            <a:pPr algn="just"/>
            <a:endParaRPr lang="fr-FR" sz="800" b="1" cap="small" dirty="0">
              <a:solidFill>
                <a:srgbClr val="F97710"/>
              </a:solidFill>
            </a:endParaRPr>
          </a:p>
          <a:p>
            <a:pPr lvl="0" algn="just"/>
            <a:r>
              <a:rPr lang="fr-FR" sz="1600" dirty="0"/>
              <a:t>Aujourd’hui, j’ai décidé de mettre mes compétences au profit du </a:t>
            </a:r>
            <a:r>
              <a:rPr lang="fr-FR" sz="1600" b="1" dirty="0"/>
              <a:t>savoir expérientiel des parents.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lvl="0" algn="just">
              <a:lnSpc>
                <a:spcPct val="107000"/>
              </a:lnSpc>
            </a:pPr>
            <a:endParaRPr lang="fr-FR" sz="2000" b="1" cap="small" dirty="0">
              <a:solidFill>
                <a:srgbClr val="F97710"/>
              </a:solidFill>
            </a:endParaRPr>
          </a:p>
          <a:p>
            <a:pPr lvl="0" algn="just">
              <a:lnSpc>
                <a:spcPct val="107000"/>
              </a:lnSpc>
            </a:pPr>
            <a:endParaRPr lang="fr-FR" sz="2000" b="1" cap="small" dirty="0">
              <a:solidFill>
                <a:srgbClr val="F9771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fr-FR" sz="2000" b="1" cap="small" normalizeH="1" dirty="0">
                <a:solidFill>
                  <a:srgbClr val="F97710"/>
                </a:solidFill>
              </a:rPr>
              <a:t>Mes valeurs</a:t>
            </a:r>
            <a:r>
              <a:rPr lang="fr-FR" sz="2000" b="1" cap="small" dirty="0">
                <a:solidFill>
                  <a:srgbClr val="F97710"/>
                </a:solidFill>
              </a:rPr>
              <a:t>,</a:t>
            </a:r>
            <a:r>
              <a:rPr lang="fr-FR" sz="2000" b="1" cap="small" normalizeH="1" dirty="0">
                <a:solidFill>
                  <a:srgbClr val="F97710"/>
                </a:solidFill>
              </a:rPr>
              <a:t> mon </a:t>
            </a:r>
            <a:r>
              <a:rPr lang="fr-FR" sz="2000" b="1" cap="small" normalizeH="1" dirty="0" err="1">
                <a:solidFill>
                  <a:srgbClr val="F97710"/>
                </a:solidFill>
              </a:rPr>
              <a:t>ethique</a:t>
            </a:r>
            <a:endParaRPr lang="fr-FR" sz="2000" b="1" cap="small" normalizeH="1" dirty="0">
              <a:solidFill>
                <a:srgbClr val="F97710"/>
              </a:solidFill>
            </a:endParaRPr>
          </a:p>
          <a:p>
            <a:pPr algn="just">
              <a:lnSpc>
                <a:spcPct val="107000"/>
              </a:lnSpc>
            </a:pPr>
            <a:endParaRPr lang="fr-FR" sz="1600" b="1" cap="small" dirty="0">
              <a:solidFill>
                <a:srgbClr val="F97710"/>
              </a:solidFill>
            </a:endParaRPr>
          </a:p>
          <a:p>
            <a:pPr lvl="0" algn="just"/>
            <a:r>
              <a:rPr lang="fr-FR" sz="1600" dirty="0">
                <a:solidFill>
                  <a:prstClr val="black"/>
                </a:solidFill>
              </a:rPr>
              <a:t>J’interviens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respect de la parole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du ressenti de chacun.</a:t>
            </a:r>
          </a:p>
          <a:p>
            <a:pPr lvl="0" algn="just"/>
            <a:endParaRPr lang="fr-FR" sz="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l’intérêt du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s’agit de garantir un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échange sécurisé.</a:t>
            </a:r>
          </a:p>
          <a:p>
            <a:pPr lvl="0" algn="just"/>
            <a:endParaRPr lang="fr-FR" sz="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 souci d’éthique, il s’agit de permettre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choix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(thèmes et sujets abordés, expériences, actions…).</a:t>
            </a:r>
          </a:p>
          <a:p>
            <a:pPr lvl="0" algn="just"/>
            <a:endParaRPr lang="fr-FR" sz="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L’intervention est soumise aux obligations de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discrétion professionnelle.</a:t>
            </a:r>
          </a:p>
          <a:p>
            <a:pPr lvl="0"/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solidFill>
                  <a:prstClr val="black"/>
                </a:solidFill>
              </a:rPr>
              <a:t>Professionnel certifié par le réseau </a:t>
            </a:r>
            <a:r>
              <a:rPr lang="fr-FR" sz="1200" i="1" dirty="0" err="1">
                <a:solidFill>
                  <a:prstClr val="black"/>
                </a:solidFill>
              </a:rPr>
              <a:t>Humacitia</a:t>
            </a:r>
            <a:endParaRPr lang="fr-FR" sz="1200" i="1" dirty="0">
              <a:solidFill>
                <a:prstClr val="black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0FE492-DDA3-498E-8FFD-CB66C14B9B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348" y="6300250"/>
            <a:ext cx="468000" cy="468000"/>
          </a:xfrm>
          <a:prstGeom prst="rect">
            <a:avLst/>
          </a:prstGeom>
        </p:spPr>
      </p:pic>
      <p:sp>
        <p:nvSpPr>
          <p:cNvPr id="12" name="Corde 11">
            <a:extLst>
              <a:ext uri="{FF2B5EF4-FFF2-40B4-BE49-F238E27FC236}">
                <a16:creationId xmlns:a16="http://schemas.microsoft.com/office/drawing/2014/main" id="{4FF99DA7-50D1-47F8-9F25-35C92FA73F99}"/>
              </a:ext>
            </a:extLst>
          </p:cNvPr>
          <p:cNvSpPr/>
          <p:nvPr/>
        </p:nvSpPr>
        <p:spPr>
          <a:xfrm rot="11945237">
            <a:off x="7158872" y="1388429"/>
            <a:ext cx="3576808" cy="4856500"/>
          </a:xfrm>
          <a:prstGeom prst="chord">
            <a:avLst>
              <a:gd name="adj1" fmla="val 2700000"/>
              <a:gd name="adj2" fmla="val 16419480"/>
            </a:avLst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orde 12">
            <a:extLst>
              <a:ext uri="{FF2B5EF4-FFF2-40B4-BE49-F238E27FC236}">
                <a16:creationId xmlns:a16="http://schemas.microsoft.com/office/drawing/2014/main" id="{61292B51-76E9-4F9A-A46B-DC7697703530}"/>
              </a:ext>
            </a:extLst>
          </p:cNvPr>
          <p:cNvSpPr/>
          <p:nvPr/>
        </p:nvSpPr>
        <p:spPr>
          <a:xfrm rot="17395116">
            <a:off x="9966469" y="-744540"/>
            <a:ext cx="2106403" cy="2411312"/>
          </a:xfrm>
          <a:prstGeom prst="chord">
            <a:avLst>
              <a:gd name="adj1" fmla="val 2700000"/>
              <a:gd name="adj2" fmla="val 1641948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51029F5-05E2-4615-AB52-44227F6EC99A}"/>
              </a:ext>
            </a:extLst>
          </p:cNvPr>
          <p:cNvSpPr txBox="1"/>
          <p:nvPr/>
        </p:nvSpPr>
        <p:spPr>
          <a:xfrm>
            <a:off x="10082811" y="344471"/>
            <a:ext cx="1873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ea typeface="STCaiyun" panose="020B0503020204020204" pitchFamily="2" charset="-122"/>
              </a:rPr>
              <a:t>Eddy</a:t>
            </a:r>
          </a:p>
          <a:p>
            <a:pPr algn="ctr"/>
            <a:r>
              <a:rPr lang="fr-FR" sz="2500" b="1" dirty="0">
                <a:solidFill>
                  <a:schemeClr val="bg1"/>
                </a:solidFill>
              </a:rPr>
              <a:t>ADELAIDE</a:t>
            </a:r>
            <a:endParaRPr lang="fr-FR" sz="25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58752A-4B9F-40E7-86A6-658086CBD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221" y="0"/>
            <a:ext cx="1873718" cy="189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013FD9-B7AC-47C9-8B2D-0625A7AE6264}"/>
              </a:ext>
            </a:extLst>
          </p:cNvPr>
          <p:cNvSpPr/>
          <p:nvPr/>
        </p:nvSpPr>
        <p:spPr>
          <a:xfrm>
            <a:off x="9725982" y="1593938"/>
            <a:ext cx="2523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/>
              <a:t>Diplôme d’Etat d’Educateur Spécialisé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5BB199-6317-42A9-A5AB-17CC9D1E6F17}"/>
              </a:ext>
            </a:extLst>
          </p:cNvPr>
          <p:cNvSpPr/>
          <p:nvPr/>
        </p:nvSpPr>
        <p:spPr>
          <a:xfrm>
            <a:off x="8525827" y="2478291"/>
            <a:ext cx="334875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ctr">
              <a:lnSpc>
                <a:spcPct val="102000"/>
              </a:lnSpc>
            </a:pPr>
            <a:r>
              <a:rPr lang="fr-FR" sz="2600" dirty="0">
                <a:solidFill>
                  <a:srgbClr val="F97710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Soutien aux familles, </a:t>
            </a:r>
          </a:p>
          <a:p>
            <a:pPr marL="228600" lvl="0" algn="ctr">
              <a:lnSpc>
                <a:spcPct val="102000"/>
              </a:lnSpc>
            </a:pPr>
            <a:r>
              <a:rPr lang="fr-FR" sz="2600" dirty="0">
                <a:solidFill>
                  <a:srgbClr val="F97710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écoute, conseil </a:t>
            </a:r>
          </a:p>
          <a:p>
            <a:pPr marL="228600" lvl="0" algn="ctr">
              <a:lnSpc>
                <a:spcPct val="102000"/>
              </a:lnSpc>
              <a:spcAft>
                <a:spcPts val="800"/>
              </a:spcAft>
            </a:pPr>
            <a:r>
              <a:rPr lang="fr-FR" sz="2600" dirty="0">
                <a:solidFill>
                  <a:srgbClr val="F97710"/>
                </a:solidFill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étayage technique</a:t>
            </a:r>
            <a:endParaRPr lang="fr-FR" sz="2600" dirty="0">
              <a:solidFill>
                <a:srgbClr val="F9771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948890-D740-44FB-9915-92345A9F3758}"/>
              </a:ext>
            </a:extLst>
          </p:cNvPr>
          <p:cNvSpPr/>
          <p:nvPr/>
        </p:nvSpPr>
        <p:spPr>
          <a:xfrm>
            <a:off x="8566561" y="4211796"/>
            <a:ext cx="334875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>
                <a:solidFill>
                  <a:prstClr val="black"/>
                </a:solidFill>
              </a:rPr>
              <a:t>- Educateur spécialisé libéral -</a:t>
            </a:r>
          </a:p>
          <a:p>
            <a:pPr marL="285750" lvl="0" indent="-285750" algn="ctr">
              <a:buFontTx/>
              <a:buChar char="-"/>
            </a:pPr>
            <a:endParaRPr lang="fr-FR" sz="800" b="1" dirty="0">
              <a:solidFill>
                <a:prstClr val="black"/>
              </a:solidFill>
            </a:endParaRPr>
          </a:p>
          <a:p>
            <a:pPr lvl="0" algn="ctr"/>
            <a:r>
              <a:rPr lang="fr-FR" b="1" dirty="0">
                <a:solidFill>
                  <a:prstClr val="black"/>
                </a:solidFill>
              </a:rPr>
              <a:t>Accompagnement personnalisé </a:t>
            </a:r>
          </a:p>
          <a:p>
            <a:pPr lvl="0" algn="ctr"/>
            <a:r>
              <a:rPr lang="fr-FR" b="1" dirty="0">
                <a:solidFill>
                  <a:prstClr val="black"/>
                </a:solidFill>
              </a:rPr>
              <a:t>à domicile</a:t>
            </a:r>
            <a:endParaRPr lang="fr-FR" dirty="0"/>
          </a:p>
        </p:txBody>
      </p:sp>
      <p:sp>
        <p:nvSpPr>
          <p:cNvPr id="19" name="Flèche : virage 11">
            <a:extLst>
              <a:ext uri="{FF2B5EF4-FFF2-40B4-BE49-F238E27FC236}">
                <a16:creationId xmlns:a16="http://schemas.microsoft.com/office/drawing/2014/main" id="{583DE7D4-F98D-4324-A283-EAF7846B9646}"/>
              </a:ext>
            </a:extLst>
          </p:cNvPr>
          <p:cNvSpPr/>
          <p:nvPr/>
        </p:nvSpPr>
        <p:spPr>
          <a:xfrm rot="5400000">
            <a:off x="8927551" y="4876240"/>
            <a:ext cx="423439" cy="1940315"/>
          </a:xfrm>
          <a:custGeom>
            <a:avLst/>
            <a:gdLst>
              <a:gd name="connsiteX0" fmla="*/ 0 w 735294"/>
              <a:gd name="connsiteY0" fmla="*/ 1570687 h 1570687"/>
              <a:gd name="connsiteX1" fmla="*/ 0 w 735294"/>
              <a:gd name="connsiteY1" fmla="*/ 389680 h 1570687"/>
              <a:gd name="connsiteX2" fmla="*/ 321691 w 735294"/>
              <a:gd name="connsiteY2" fmla="*/ 67989 h 1570687"/>
              <a:gd name="connsiteX3" fmla="*/ 551471 w 735294"/>
              <a:gd name="connsiteY3" fmla="*/ 67989 h 1570687"/>
              <a:gd name="connsiteX4" fmla="*/ 551471 w 735294"/>
              <a:gd name="connsiteY4" fmla="*/ 0 h 1570687"/>
              <a:gd name="connsiteX5" fmla="*/ 735294 w 735294"/>
              <a:gd name="connsiteY5" fmla="*/ 166728 h 1570687"/>
              <a:gd name="connsiteX6" fmla="*/ 551471 w 735294"/>
              <a:gd name="connsiteY6" fmla="*/ 333456 h 1570687"/>
              <a:gd name="connsiteX7" fmla="*/ 551471 w 735294"/>
              <a:gd name="connsiteY7" fmla="*/ 265467 h 1570687"/>
              <a:gd name="connsiteX8" fmla="*/ 321691 w 735294"/>
              <a:gd name="connsiteY8" fmla="*/ 265467 h 1570687"/>
              <a:gd name="connsiteX9" fmla="*/ 197478 w 735294"/>
              <a:gd name="connsiteY9" fmla="*/ 389680 h 1570687"/>
              <a:gd name="connsiteX10" fmla="*/ 197478 w 735294"/>
              <a:gd name="connsiteY10" fmla="*/ 1570687 h 1570687"/>
              <a:gd name="connsiteX11" fmla="*/ 0 w 735294"/>
              <a:gd name="connsiteY11" fmla="*/ 1570687 h 1570687"/>
              <a:gd name="connsiteX0" fmla="*/ 0 w 581473"/>
              <a:gd name="connsiteY0" fmla="*/ 1570687 h 1570687"/>
              <a:gd name="connsiteX1" fmla="*/ 0 w 581473"/>
              <a:gd name="connsiteY1" fmla="*/ 389680 h 1570687"/>
              <a:gd name="connsiteX2" fmla="*/ 321691 w 581473"/>
              <a:gd name="connsiteY2" fmla="*/ 67989 h 1570687"/>
              <a:gd name="connsiteX3" fmla="*/ 551471 w 581473"/>
              <a:gd name="connsiteY3" fmla="*/ 67989 h 1570687"/>
              <a:gd name="connsiteX4" fmla="*/ 551471 w 581473"/>
              <a:gd name="connsiteY4" fmla="*/ 0 h 1570687"/>
              <a:gd name="connsiteX5" fmla="*/ 581473 w 581473"/>
              <a:gd name="connsiteY5" fmla="*/ 166728 h 1570687"/>
              <a:gd name="connsiteX6" fmla="*/ 551471 w 581473"/>
              <a:gd name="connsiteY6" fmla="*/ 333456 h 1570687"/>
              <a:gd name="connsiteX7" fmla="*/ 551471 w 581473"/>
              <a:gd name="connsiteY7" fmla="*/ 265467 h 1570687"/>
              <a:gd name="connsiteX8" fmla="*/ 321691 w 581473"/>
              <a:gd name="connsiteY8" fmla="*/ 265467 h 1570687"/>
              <a:gd name="connsiteX9" fmla="*/ 197478 w 581473"/>
              <a:gd name="connsiteY9" fmla="*/ 389680 h 1570687"/>
              <a:gd name="connsiteX10" fmla="*/ 197478 w 581473"/>
              <a:gd name="connsiteY10" fmla="*/ 1570687 h 1570687"/>
              <a:gd name="connsiteX11" fmla="*/ 0 w 581473"/>
              <a:gd name="connsiteY11" fmla="*/ 1570687 h 1570687"/>
              <a:gd name="connsiteX0" fmla="*/ 0 w 581473"/>
              <a:gd name="connsiteY0" fmla="*/ 1570687 h 1570687"/>
              <a:gd name="connsiteX1" fmla="*/ 0 w 581473"/>
              <a:gd name="connsiteY1" fmla="*/ 389680 h 1570687"/>
              <a:gd name="connsiteX2" fmla="*/ 321691 w 581473"/>
              <a:gd name="connsiteY2" fmla="*/ 67989 h 1570687"/>
              <a:gd name="connsiteX3" fmla="*/ 551471 w 581473"/>
              <a:gd name="connsiteY3" fmla="*/ 67989 h 1570687"/>
              <a:gd name="connsiteX4" fmla="*/ 551471 w 581473"/>
              <a:gd name="connsiteY4" fmla="*/ 0 h 1570687"/>
              <a:gd name="connsiteX5" fmla="*/ 581473 w 581473"/>
              <a:gd name="connsiteY5" fmla="*/ 166728 h 1570687"/>
              <a:gd name="connsiteX6" fmla="*/ 560017 w 581473"/>
              <a:gd name="connsiteY6" fmla="*/ 256544 h 1570687"/>
              <a:gd name="connsiteX7" fmla="*/ 551471 w 581473"/>
              <a:gd name="connsiteY7" fmla="*/ 265467 h 1570687"/>
              <a:gd name="connsiteX8" fmla="*/ 321691 w 581473"/>
              <a:gd name="connsiteY8" fmla="*/ 265467 h 1570687"/>
              <a:gd name="connsiteX9" fmla="*/ 197478 w 581473"/>
              <a:gd name="connsiteY9" fmla="*/ 389680 h 1570687"/>
              <a:gd name="connsiteX10" fmla="*/ 197478 w 581473"/>
              <a:gd name="connsiteY10" fmla="*/ 1570687 h 1570687"/>
              <a:gd name="connsiteX11" fmla="*/ 0 w 581473"/>
              <a:gd name="connsiteY11" fmla="*/ 1570687 h 1570687"/>
              <a:gd name="connsiteX0" fmla="*/ 0 w 581473"/>
              <a:gd name="connsiteY0" fmla="*/ 1502698 h 1502698"/>
              <a:gd name="connsiteX1" fmla="*/ 0 w 581473"/>
              <a:gd name="connsiteY1" fmla="*/ 321691 h 1502698"/>
              <a:gd name="connsiteX2" fmla="*/ 321691 w 581473"/>
              <a:gd name="connsiteY2" fmla="*/ 0 h 1502698"/>
              <a:gd name="connsiteX3" fmla="*/ 551471 w 581473"/>
              <a:gd name="connsiteY3" fmla="*/ 0 h 1502698"/>
              <a:gd name="connsiteX4" fmla="*/ 534380 w 581473"/>
              <a:gd name="connsiteY4" fmla="*/ 60198 h 1502698"/>
              <a:gd name="connsiteX5" fmla="*/ 581473 w 581473"/>
              <a:gd name="connsiteY5" fmla="*/ 98739 h 1502698"/>
              <a:gd name="connsiteX6" fmla="*/ 560017 w 581473"/>
              <a:gd name="connsiteY6" fmla="*/ 188555 h 1502698"/>
              <a:gd name="connsiteX7" fmla="*/ 551471 w 581473"/>
              <a:gd name="connsiteY7" fmla="*/ 197478 h 1502698"/>
              <a:gd name="connsiteX8" fmla="*/ 321691 w 581473"/>
              <a:gd name="connsiteY8" fmla="*/ 197478 h 1502698"/>
              <a:gd name="connsiteX9" fmla="*/ 197478 w 581473"/>
              <a:gd name="connsiteY9" fmla="*/ 321691 h 1502698"/>
              <a:gd name="connsiteX10" fmla="*/ 197478 w 581473"/>
              <a:gd name="connsiteY10" fmla="*/ 1502698 h 1502698"/>
              <a:gd name="connsiteX11" fmla="*/ 0 w 581473"/>
              <a:gd name="connsiteY11" fmla="*/ 1502698 h 1502698"/>
              <a:gd name="connsiteX0" fmla="*/ 0 w 560017"/>
              <a:gd name="connsiteY0" fmla="*/ 1502698 h 1502698"/>
              <a:gd name="connsiteX1" fmla="*/ 0 w 560017"/>
              <a:gd name="connsiteY1" fmla="*/ 321691 h 1502698"/>
              <a:gd name="connsiteX2" fmla="*/ 321691 w 560017"/>
              <a:gd name="connsiteY2" fmla="*/ 0 h 1502698"/>
              <a:gd name="connsiteX3" fmla="*/ 551471 w 560017"/>
              <a:gd name="connsiteY3" fmla="*/ 0 h 1502698"/>
              <a:gd name="connsiteX4" fmla="*/ 534380 w 560017"/>
              <a:gd name="connsiteY4" fmla="*/ 60198 h 1502698"/>
              <a:gd name="connsiteX5" fmla="*/ 547293 w 560017"/>
              <a:gd name="connsiteY5" fmla="*/ 167105 h 1502698"/>
              <a:gd name="connsiteX6" fmla="*/ 560017 w 560017"/>
              <a:gd name="connsiteY6" fmla="*/ 188555 h 1502698"/>
              <a:gd name="connsiteX7" fmla="*/ 551471 w 560017"/>
              <a:gd name="connsiteY7" fmla="*/ 197478 h 1502698"/>
              <a:gd name="connsiteX8" fmla="*/ 321691 w 560017"/>
              <a:gd name="connsiteY8" fmla="*/ 197478 h 1502698"/>
              <a:gd name="connsiteX9" fmla="*/ 197478 w 560017"/>
              <a:gd name="connsiteY9" fmla="*/ 321691 h 1502698"/>
              <a:gd name="connsiteX10" fmla="*/ 197478 w 560017"/>
              <a:gd name="connsiteY10" fmla="*/ 1502698 h 1502698"/>
              <a:gd name="connsiteX11" fmla="*/ 0 w 560017"/>
              <a:gd name="connsiteY11" fmla="*/ 1502698 h 1502698"/>
              <a:gd name="connsiteX0" fmla="*/ 0 w 560017"/>
              <a:gd name="connsiteY0" fmla="*/ 1502698 h 1502698"/>
              <a:gd name="connsiteX1" fmla="*/ 0 w 560017"/>
              <a:gd name="connsiteY1" fmla="*/ 321691 h 1502698"/>
              <a:gd name="connsiteX2" fmla="*/ 321691 w 560017"/>
              <a:gd name="connsiteY2" fmla="*/ 0 h 1502698"/>
              <a:gd name="connsiteX3" fmla="*/ 551471 w 560017"/>
              <a:gd name="connsiteY3" fmla="*/ 0 h 1502698"/>
              <a:gd name="connsiteX4" fmla="*/ 534380 w 560017"/>
              <a:gd name="connsiteY4" fmla="*/ 60198 h 1502698"/>
              <a:gd name="connsiteX5" fmla="*/ 547293 w 560017"/>
              <a:gd name="connsiteY5" fmla="*/ 167105 h 1502698"/>
              <a:gd name="connsiteX6" fmla="*/ 560017 w 560017"/>
              <a:gd name="connsiteY6" fmla="*/ 188555 h 1502698"/>
              <a:gd name="connsiteX7" fmla="*/ 423287 w 560017"/>
              <a:gd name="connsiteY7" fmla="*/ 180387 h 1502698"/>
              <a:gd name="connsiteX8" fmla="*/ 321691 w 560017"/>
              <a:gd name="connsiteY8" fmla="*/ 197478 h 1502698"/>
              <a:gd name="connsiteX9" fmla="*/ 197478 w 560017"/>
              <a:gd name="connsiteY9" fmla="*/ 321691 h 1502698"/>
              <a:gd name="connsiteX10" fmla="*/ 197478 w 560017"/>
              <a:gd name="connsiteY10" fmla="*/ 1502698 h 1502698"/>
              <a:gd name="connsiteX11" fmla="*/ 0 w 560017"/>
              <a:gd name="connsiteY11" fmla="*/ 1502698 h 1502698"/>
              <a:gd name="connsiteX0" fmla="*/ 0 w 551471"/>
              <a:gd name="connsiteY0" fmla="*/ 1502698 h 1502698"/>
              <a:gd name="connsiteX1" fmla="*/ 0 w 551471"/>
              <a:gd name="connsiteY1" fmla="*/ 321691 h 1502698"/>
              <a:gd name="connsiteX2" fmla="*/ 321691 w 551471"/>
              <a:gd name="connsiteY2" fmla="*/ 0 h 1502698"/>
              <a:gd name="connsiteX3" fmla="*/ 551471 w 551471"/>
              <a:gd name="connsiteY3" fmla="*/ 0 h 1502698"/>
              <a:gd name="connsiteX4" fmla="*/ 534380 w 551471"/>
              <a:gd name="connsiteY4" fmla="*/ 60198 h 1502698"/>
              <a:gd name="connsiteX5" fmla="*/ 547293 w 551471"/>
              <a:gd name="connsiteY5" fmla="*/ 167105 h 1502698"/>
              <a:gd name="connsiteX6" fmla="*/ 295101 w 551471"/>
              <a:gd name="connsiteY6" fmla="*/ 128735 h 1502698"/>
              <a:gd name="connsiteX7" fmla="*/ 423287 w 551471"/>
              <a:gd name="connsiteY7" fmla="*/ 180387 h 1502698"/>
              <a:gd name="connsiteX8" fmla="*/ 321691 w 551471"/>
              <a:gd name="connsiteY8" fmla="*/ 197478 h 1502698"/>
              <a:gd name="connsiteX9" fmla="*/ 197478 w 551471"/>
              <a:gd name="connsiteY9" fmla="*/ 321691 h 1502698"/>
              <a:gd name="connsiteX10" fmla="*/ 197478 w 551471"/>
              <a:gd name="connsiteY10" fmla="*/ 1502698 h 1502698"/>
              <a:gd name="connsiteX11" fmla="*/ 0 w 551471"/>
              <a:gd name="connsiteY11" fmla="*/ 1502698 h 1502698"/>
              <a:gd name="connsiteX0" fmla="*/ 0 w 551471"/>
              <a:gd name="connsiteY0" fmla="*/ 1502698 h 1502698"/>
              <a:gd name="connsiteX1" fmla="*/ 0 w 551471"/>
              <a:gd name="connsiteY1" fmla="*/ 321691 h 1502698"/>
              <a:gd name="connsiteX2" fmla="*/ 321691 w 551471"/>
              <a:gd name="connsiteY2" fmla="*/ 0 h 1502698"/>
              <a:gd name="connsiteX3" fmla="*/ 551471 w 551471"/>
              <a:gd name="connsiteY3" fmla="*/ 0 h 1502698"/>
              <a:gd name="connsiteX4" fmla="*/ 534380 w 551471"/>
              <a:gd name="connsiteY4" fmla="*/ 60198 h 1502698"/>
              <a:gd name="connsiteX5" fmla="*/ 484748 w 551471"/>
              <a:gd name="connsiteY5" fmla="*/ 170084 h 1502698"/>
              <a:gd name="connsiteX6" fmla="*/ 295101 w 551471"/>
              <a:gd name="connsiteY6" fmla="*/ 128735 h 1502698"/>
              <a:gd name="connsiteX7" fmla="*/ 423287 w 551471"/>
              <a:gd name="connsiteY7" fmla="*/ 180387 h 1502698"/>
              <a:gd name="connsiteX8" fmla="*/ 321691 w 551471"/>
              <a:gd name="connsiteY8" fmla="*/ 197478 h 1502698"/>
              <a:gd name="connsiteX9" fmla="*/ 197478 w 551471"/>
              <a:gd name="connsiteY9" fmla="*/ 321691 h 1502698"/>
              <a:gd name="connsiteX10" fmla="*/ 197478 w 551471"/>
              <a:gd name="connsiteY10" fmla="*/ 1502698 h 1502698"/>
              <a:gd name="connsiteX11" fmla="*/ 0 w 551471"/>
              <a:gd name="connsiteY11" fmla="*/ 1502698 h 1502698"/>
              <a:gd name="connsiteX0" fmla="*/ 0 w 551471"/>
              <a:gd name="connsiteY0" fmla="*/ 1502698 h 1502698"/>
              <a:gd name="connsiteX1" fmla="*/ 0 w 551471"/>
              <a:gd name="connsiteY1" fmla="*/ 321691 h 1502698"/>
              <a:gd name="connsiteX2" fmla="*/ 321691 w 551471"/>
              <a:gd name="connsiteY2" fmla="*/ 0 h 1502698"/>
              <a:gd name="connsiteX3" fmla="*/ 551471 w 551471"/>
              <a:gd name="connsiteY3" fmla="*/ 0 h 1502698"/>
              <a:gd name="connsiteX4" fmla="*/ 406308 w 551471"/>
              <a:gd name="connsiteY4" fmla="*/ 66155 h 1502698"/>
              <a:gd name="connsiteX5" fmla="*/ 484748 w 551471"/>
              <a:gd name="connsiteY5" fmla="*/ 170084 h 1502698"/>
              <a:gd name="connsiteX6" fmla="*/ 295101 w 551471"/>
              <a:gd name="connsiteY6" fmla="*/ 128735 h 1502698"/>
              <a:gd name="connsiteX7" fmla="*/ 423287 w 551471"/>
              <a:gd name="connsiteY7" fmla="*/ 180387 h 1502698"/>
              <a:gd name="connsiteX8" fmla="*/ 321691 w 551471"/>
              <a:gd name="connsiteY8" fmla="*/ 197478 h 1502698"/>
              <a:gd name="connsiteX9" fmla="*/ 197478 w 551471"/>
              <a:gd name="connsiteY9" fmla="*/ 321691 h 1502698"/>
              <a:gd name="connsiteX10" fmla="*/ 197478 w 551471"/>
              <a:gd name="connsiteY10" fmla="*/ 1502698 h 1502698"/>
              <a:gd name="connsiteX11" fmla="*/ 0 w 551471"/>
              <a:gd name="connsiteY11" fmla="*/ 1502698 h 1502698"/>
              <a:gd name="connsiteX0" fmla="*/ 0 w 551471"/>
              <a:gd name="connsiteY0" fmla="*/ 1502698 h 1502698"/>
              <a:gd name="connsiteX1" fmla="*/ 0 w 551471"/>
              <a:gd name="connsiteY1" fmla="*/ 321691 h 1502698"/>
              <a:gd name="connsiteX2" fmla="*/ 321691 w 551471"/>
              <a:gd name="connsiteY2" fmla="*/ 0 h 1502698"/>
              <a:gd name="connsiteX3" fmla="*/ 551471 w 551471"/>
              <a:gd name="connsiteY3" fmla="*/ 0 h 1502698"/>
              <a:gd name="connsiteX4" fmla="*/ 406308 w 551471"/>
              <a:gd name="connsiteY4" fmla="*/ 66155 h 1502698"/>
              <a:gd name="connsiteX5" fmla="*/ 422202 w 551471"/>
              <a:gd name="connsiteY5" fmla="*/ 134342 h 1502698"/>
              <a:gd name="connsiteX6" fmla="*/ 295101 w 551471"/>
              <a:gd name="connsiteY6" fmla="*/ 128735 h 1502698"/>
              <a:gd name="connsiteX7" fmla="*/ 423287 w 551471"/>
              <a:gd name="connsiteY7" fmla="*/ 180387 h 1502698"/>
              <a:gd name="connsiteX8" fmla="*/ 321691 w 551471"/>
              <a:gd name="connsiteY8" fmla="*/ 197478 h 1502698"/>
              <a:gd name="connsiteX9" fmla="*/ 197478 w 551471"/>
              <a:gd name="connsiteY9" fmla="*/ 321691 h 1502698"/>
              <a:gd name="connsiteX10" fmla="*/ 197478 w 551471"/>
              <a:gd name="connsiteY10" fmla="*/ 1502698 h 1502698"/>
              <a:gd name="connsiteX11" fmla="*/ 0 w 551471"/>
              <a:gd name="connsiteY11" fmla="*/ 1502698 h 1502698"/>
              <a:gd name="connsiteX0" fmla="*/ 0 w 441269"/>
              <a:gd name="connsiteY0" fmla="*/ 1502698 h 1502698"/>
              <a:gd name="connsiteX1" fmla="*/ 0 w 441269"/>
              <a:gd name="connsiteY1" fmla="*/ 321691 h 1502698"/>
              <a:gd name="connsiteX2" fmla="*/ 321691 w 441269"/>
              <a:gd name="connsiteY2" fmla="*/ 0 h 1502698"/>
              <a:gd name="connsiteX3" fmla="*/ 441269 w 441269"/>
              <a:gd name="connsiteY3" fmla="*/ 14892 h 1502698"/>
              <a:gd name="connsiteX4" fmla="*/ 406308 w 441269"/>
              <a:gd name="connsiteY4" fmla="*/ 66155 h 1502698"/>
              <a:gd name="connsiteX5" fmla="*/ 422202 w 441269"/>
              <a:gd name="connsiteY5" fmla="*/ 134342 h 1502698"/>
              <a:gd name="connsiteX6" fmla="*/ 295101 w 441269"/>
              <a:gd name="connsiteY6" fmla="*/ 128735 h 1502698"/>
              <a:gd name="connsiteX7" fmla="*/ 423287 w 441269"/>
              <a:gd name="connsiteY7" fmla="*/ 180387 h 1502698"/>
              <a:gd name="connsiteX8" fmla="*/ 321691 w 441269"/>
              <a:gd name="connsiteY8" fmla="*/ 197478 h 1502698"/>
              <a:gd name="connsiteX9" fmla="*/ 197478 w 441269"/>
              <a:gd name="connsiteY9" fmla="*/ 321691 h 1502698"/>
              <a:gd name="connsiteX10" fmla="*/ 197478 w 441269"/>
              <a:gd name="connsiteY10" fmla="*/ 1502698 h 1502698"/>
              <a:gd name="connsiteX11" fmla="*/ 0 w 441269"/>
              <a:gd name="connsiteY11" fmla="*/ 1502698 h 1502698"/>
              <a:gd name="connsiteX0" fmla="*/ 0 w 441269"/>
              <a:gd name="connsiteY0" fmla="*/ 1502698 h 1502698"/>
              <a:gd name="connsiteX1" fmla="*/ 0 w 441269"/>
              <a:gd name="connsiteY1" fmla="*/ 321691 h 1502698"/>
              <a:gd name="connsiteX2" fmla="*/ 321691 w 441269"/>
              <a:gd name="connsiteY2" fmla="*/ 0 h 1502698"/>
              <a:gd name="connsiteX3" fmla="*/ 441269 w 441269"/>
              <a:gd name="connsiteY3" fmla="*/ 14892 h 1502698"/>
              <a:gd name="connsiteX4" fmla="*/ 373548 w 441269"/>
              <a:gd name="connsiteY4" fmla="*/ 78069 h 1502698"/>
              <a:gd name="connsiteX5" fmla="*/ 422202 w 441269"/>
              <a:gd name="connsiteY5" fmla="*/ 134342 h 1502698"/>
              <a:gd name="connsiteX6" fmla="*/ 295101 w 441269"/>
              <a:gd name="connsiteY6" fmla="*/ 128735 h 1502698"/>
              <a:gd name="connsiteX7" fmla="*/ 423287 w 441269"/>
              <a:gd name="connsiteY7" fmla="*/ 180387 h 1502698"/>
              <a:gd name="connsiteX8" fmla="*/ 321691 w 441269"/>
              <a:gd name="connsiteY8" fmla="*/ 197478 h 1502698"/>
              <a:gd name="connsiteX9" fmla="*/ 197478 w 441269"/>
              <a:gd name="connsiteY9" fmla="*/ 321691 h 1502698"/>
              <a:gd name="connsiteX10" fmla="*/ 197478 w 441269"/>
              <a:gd name="connsiteY10" fmla="*/ 1502698 h 1502698"/>
              <a:gd name="connsiteX11" fmla="*/ 0 w 441269"/>
              <a:gd name="connsiteY11" fmla="*/ 1502698 h 1502698"/>
              <a:gd name="connsiteX0" fmla="*/ 0 w 441269"/>
              <a:gd name="connsiteY0" fmla="*/ 1502698 h 1502698"/>
              <a:gd name="connsiteX1" fmla="*/ 0 w 441269"/>
              <a:gd name="connsiteY1" fmla="*/ 321691 h 1502698"/>
              <a:gd name="connsiteX2" fmla="*/ 321691 w 441269"/>
              <a:gd name="connsiteY2" fmla="*/ 0 h 1502698"/>
              <a:gd name="connsiteX3" fmla="*/ 441269 w 441269"/>
              <a:gd name="connsiteY3" fmla="*/ 14892 h 1502698"/>
              <a:gd name="connsiteX4" fmla="*/ 373548 w 441269"/>
              <a:gd name="connsiteY4" fmla="*/ 78069 h 1502698"/>
              <a:gd name="connsiteX5" fmla="*/ 422202 w 441269"/>
              <a:gd name="connsiteY5" fmla="*/ 134342 h 1502698"/>
              <a:gd name="connsiteX6" fmla="*/ 295101 w 441269"/>
              <a:gd name="connsiteY6" fmla="*/ 128735 h 1502698"/>
              <a:gd name="connsiteX7" fmla="*/ 423287 w 441269"/>
              <a:gd name="connsiteY7" fmla="*/ 180387 h 1502698"/>
              <a:gd name="connsiteX8" fmla="*/ 321691 w 441269"/>
              <a:gd name="connsiteY8" fmla="*/ 164715 h 1502698"/>
              <a:gd name="connsiteX9" fmla="*/ 197478 w 441269"/>
              <a:gd name="connsiteY9" fmla="*/ 321691 h 1502698"/>
              <a:gd name="connsiteX10" fmla="*/ 197478 w 441269"/>
              <a:gd name="connsiteY10" fmla="*/ 1502698 h 1502698"/>
              <a:gd name="connsiteX11" fmla="*/ 0 w 441269"/>
              <a:gd name="connsiteY11" fmla="*/ 1502698 h 1502698"/>
              <a:gd name="connsiteX0" fmla="*/ 0 w 441269"/>
              <a:gd name="connsiteY0" fmla="*/ 1502698 h 1502698"/>
              <a:gd name="connsiteX1" fmla="*/ 0 w 441269"/>
              <a:gd name="connsiteY1" fmla="*/ 321691 h 1502698"/>
              <a:gd name="connsiteX2" fmla="*/ 321691 w 441269"/>
              <a:gd name="connsiteY2" fmla="*/ 0 h 1502698"/>
              <a:gd name="connsiteX3" fmla="*/ 441269 w 441269"/>
              <a:gd name="connsiteY3" fmla="*/ 14892 h 1502698"/>
              <a:gd name="connsiteX4" fmla="*/ 373548 w 441269"/>
              <a:gd name="connsiteY4" fmla="*/ 78069 h 1502698"/>
              <a:gd name="connsiteX5" fmla="*/ 422202 w 441269"/>
              <a:gd name="connsiteY5" fmla="*/ 134342 h 1502698"/>
              <a:gd name="connsiteX6" fmla="*/ 334781 w 441269"/>
              <a:gd name="connsiteY6" fmla="*/ 119799 h 1502698"/>
              <a:gd name="connsiteX7" fmla="*/ 423287 w 441269"/>
              <a:gd name="connsiteY7" fmla="*/ 180387 h 1502698"/>
              <a:gd name="connsiteX8" fmla="*/ 321691 w 441269"/>
              <a:gd name="connsiteY8" fmla="*/ 164715 h 1502698"/>
              <a:gd name="connsiteX9" fmla="*/ 197478 w 441269"/>
              <a:gd name="connsiteY9" fmla="*/ 321691 h 1502698"/>
              <a:gd name="connsiteX10" fmla="*/ 197478 w 441269"/>
              <a:gd name="connsiteY10" fmla="*/ 1502698 h 1502698"/>
              <a:gd name="connsiteX11" fmla="*/ 0 w 441269"/>
              <a:gd name="connsiteY11" fmla="*/ 1502698 h 15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269" h="1502698">
                <a:moveTo>
                  <a:pt x="0" y="1502698"/>
                </a:moveTo>
                <a:lnTo>
                  <a:pt x="0" y="321691"/>
                </a:lnTo>
                <a:cubicBezTo>
                  <a:pt x="0" y="144026"/>
                  <a:pt x="144026" y="0"/>
                  <a:pt x="321691" y="0"/>
                </a:cubicBezTo>
                <a:lnTo>
                  <a:pt x="441269" y="14892"/>
                </a:lnTo>
                <a:lnTo>
                  <a:pt x="373548" y="78069"/>
                </a:lnTo>
                <a:lnTo>
                  <a:pt x="422202" y="134342"/>
                </a:lnTo>
                <a:lnTo>
                  <a:pt x="334781" y="119799"/>
                </a:lnTo>
                <a:lnTo>
                  <a:pt x="423287" y="180387"/>
                </a:lnTo>
                <a:lnTo>
                  <a:pt x="321691" y="164715"/>
                </a:lnTo>
                <a:cubicBezTo>
                  <a:pt x="253090" y="164715"/>
                  <a:pt x="197478" y="253090"/>
                  <a:pt x="197478" y="321691"/>
                </a:cubicBezTo>
                <a:lnTo>
                  <a:pt x="197478" y="1502698"/>
                </a:lnTo>
                <a:lnTo>
                  <a:pt x="0" y="150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541D0F-8B44-4BF8-B326-E675C5B87D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83" r="34636" b="42028"/>
          <a:stretch/>
        </p:blipFill>
        <p:spPr>
          <a:xfrm>
            <a:off x="9826072" y="5686576"/>
            <a:ext cx="10098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A8C3615-E8ED-4266-9359-0B012DE3580E}"/>
              </a:ext>
            </a:extLst>
          </p:cNvPr>
          <p:cNvSpPr txBox="1"/>
          <p:nvPr/>
        </p:nvSpPr>
        <p:spPr>
          <a:xfrm>
            <a:off x="8084825" y="0"/>
            <a:ext cx="4107175" cy="685800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549CBD-4859-44B6-BA9C-E93E70B0B0C3}"/>
              </a:ext>
            </a:extLst>
          </p:cNvPr>
          <p:cNvSpPr txBox="1"/>
          <p:nvPr/>
        </p:nvSpPr>
        <p:spPr>
          <a:xfrm>
            <a:off x="4037927" y="0"/>
            <a:ext cx="4046898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EF43C8-0BDA-4849-8CC8-B733BE58670E}"/>
              </a:ext>
            </a:extLst>
          </p:cNvPr>
          <p:cNvSpPr txBox="1"/>
          <p:nvPr/>
        </p:nvSpPr>
        <p:spPr>
          <a:xfrm>
            <a:off x="0" y="0"/>
            <a:ext cx="4039737" cy="6858000"/>
          </a:xfrm>
          <a:prstGeom prst="rect">
            <a:avLst/>
          </a:prstGeom>
          <a:solidFill>
            <a:srgbClr val="F3F3F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912C61-19C9-4D6B-AA97-D0A41B422E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249" y="973216"/>
            <a:ext cx="5486982" cy="49115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4C1BC81-ACED-4BB2-A116-FD5FFC3B9A25}"/>
              </a:ext>
            </a:extLst>
          </p:cNvPr>
          <p:cNvSpPr txBox="1"/>
          <p:nvPr/>
        </p:nvSpPr>
        <p:spPr>
          <a:xfrm>
            <a:off x="24000" y="-9000"/>
            <a:ext cx="12168000" cy="6876000"/>
          </a:xfrm>
          <a:prstGeom prst="rect">
            <a:avLst/>
          </a:prstGeom>
          <a:noFill/>
        </p:spPr>
        <p:txBody>
          <a:bodyPr wrap="square" numCol="3" spcCol="288000" rtlCol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2400" b="1" cap="small" normalizeH="1" dirty="0">
                <a:solidFill>
                  <a:srgbClr val="F977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Pour qui ?</a:t>
            </a: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Représentants légaux (parent, famille, tuteur…) avec enfants, adolescents.</a:t>
            </a: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 d’enfant orienté en établissement en attente d’admission.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Enfant concerné par des troubles de la relation.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Adultes, personnes isolées.</a:t>
            </a:r>
          </a:p>
          <a:p>
            <a:pPr algn="just">
              <a:lnSpc>
                <a:spcPct val="115000"/>
              </a:lnSpc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2400" b="1" cap="small" normalizeH="1" dirty="0">
                <a:solidFill>
                  <a:srgbClr val="F977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Mon rôle</a:t>
            </a:r>
          </a:p>
          <a:p>
            <a:pPr algn="just">
              <a:lnSpc>
                <a:spcPct val="115000"/>
              </a:lnSpc>
            </a:pPr>
            <a:endParaRPr lang="fr-FR" b="1" cap="small" normalizeH="1" dirty="0">
              <a:solidFill>
                <a:srgbClr val="F977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Répondre aux 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BESOINS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 sociaux, familiaux, scolaires et professionnels.</a:t>
            </a: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cap="small" normalizeH="1" dirty="0">
                <a:solidFill>
                  <a:srgbClr val="F97710"/>
                </a:solidFill>
              </a:rPr>
              <a:t>Objectifs</a:t>
            </a:r>
          </a:p>
          <a:p>
            <a:pPr algn="just"/>
            <a:endParaRPr lang="fr-FR" sz="1600" dirty="0"/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Permettre à chaque parent un 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accompagnement de proximité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cs typeface="Times New Roman" panose="02020603050405020304" pitchFamily="18" charset="0"/>
              </a:rPr>
              <a:t>Passer de l’égalité à </a:t>
            </a:r>
            <a:r>
              <a:rPr lang="fr-FR" sz="1600" b="1" dirty="0">
                <a:cs typeface="Times New Roman" panose="02020603050405020304" pitchFamily="18" charset="0"/>
              </a:rPr>
              <a:t>l’équité </a:t>
            </a:r>
            <a:r>
              <a:rPr lang="fr-FR" sz="1600" dirty="0"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1600" dirty="0"/>
              <a:t>S’appuyer sur les </a:t>
            </a:r>
            <a:r>
              <a:rPr lang="fr-FR" sz="1600" b="1" dirty="0"/>
              <a:t>compétences</a:t>
            </a:r>
            <a:r>
              <a:rPr lang="fr-FR" sz="1600" dirty="0"/>
              <a:t> et sur les </a:t>
            </a:r>
            <a:r>
              <a:rPr lang="fr-FR" sz="1600" b="1" dirty="0"/>
              <a:t>forces</a:t>
            </a:r>
            <a:r>
              <a:rPr lang="fr-FR" sz="1600" dirty="0"/>
              <a:t> des </a:t>
            </a:r>
            <a:r>
              <a:rPr lang="fr-FR" sz="1600" b="1" dirty="0"/>
              <a:t>familles </a:t>
            </a:r>
            <a:r>
              <a:rPr lang="fr-FR" sz="1600" dirty="0"/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1600" dirty="0"/>
              <a:t>Maintenir et/ou restaurer le </a:t>
            </a:r>
            <a:r>
              <a:rPr lang="fr-FR" sz="1600" b="1" dirty="0"/>
              <a:t>lien</a:t>
            </a:r>
            <a:r>
              <a:rPr lang="fr-FR" sz="1600" dirty="0"/>
              <a:t> </a:t>
            </a:r>
            <a:r>
              <a:rPr lang="fr-FR" sz="1600" b="1" dirty="0"/>
              <a:t>parent-enfant </a:t>
            </a:r>
            <a:r>
              <a:rPr lang="fr-FR" sz="1600" dirty="0"/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Accompagner selon le principe </a:t>
            </a: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d’inclusivité </a:t>
            </a:r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1600" dirty="0"/>
              <a:t>Créer un lieu d’</a:t>
            </a:r>
            <a:r>
              <a:rPr lang="fr-FR" sz="1600" b="1" dirty="0"/>
              <a:t>écoute</a:t>
            </a:r>
            <a:r>
              <a:rPr lang="fr-FR" sz="1600" dirty="0"/>
              <a:t> et de </a:t>
            </a:r>
            <a:r>
              <a:rPr lang="fr-FR" sz="1600" b="1" dirty="0"/>
              <a:t>réponses.</a:t>
            </a:r>
            <a:endParaRPr lang="fr-FR" sz="1600" dirty="0"/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cap="small" normalizeH="1" dirty="0">
                <a:solidFill>
                  <a:srgbClr val="F97710"/>
                </a:solidFill>
              </a:rPr>
              <a:t>Où ?</a:t>
            </a:r>
          </a:p>
          <a:p>
            <a:pPr algn="just"/>
            <a:endParaRPr lang="fr-FR" b="1" cap="small" normalizeH="1" dirty="0">
              <a:solidFill>
                <a:srgbClr val="F9771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A votre domicile 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Au cabinet du Moulin Vieux à </a:t>
            </a:r>
            <a:r>
              <a:rPr lang="fr-FR" sz="1600"/>
              <a:t>Boynes ;</a:t>
            </a: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A l’école, collège, lycée, au travail 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/>
              <a:t>Lieu de votre choix.</a:t>
            </a: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fr-FR" cap="small" dirty="0">
              <a:solidFill>
                <a:srgbClr val="F977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36F22110-B8AE-4860-B9F7-0645F4B0F976}"/>
              </a:ext>
            </a:extLst>
          </p:cNvPr>
          <p:cNvSpPr/>
          <p:nvPr/>
        </p:nvSpPr>
        <p:spPr>
          <a:xfrm>
            <a:off x="8470665" y="2837769"/>
            <a:ext cx="3570148" cy="784477"/>
          </a:xfrm>
          <a:prstGeom prst="horizontalScrol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E164CE-3D06-45F0-952B-A7D5383B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84" r="642" b="18976"/>
          <a:stretch/>
        </p:blipFill>
        <p:spPr>
          <a:xfrm>
            <a:off x="8455739" y="3765861"/>
            <a:ext cx="3600000" cy="27859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6A7BE3-1E6B-41A2-B54C-B6D709147234}"/>
              </a:ext>
            </a:extLst>
          </p:cNvPr>
          <p:cNvSpPr txBox="1"/>
          <p:nvPr/>
        </p:nvSpPr>
        <p:spPr>
          <a:xfrm>
            <a:off x="8686246" y="2990582"/>
            <a:ext cx="3138985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12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Zone géographique d’intervention : </a:t>
            </a:r>
          </a:p>
          <a:p>
            <a:pPr lvl="0" algn="ctr">
              <a:lnSpc>
                <a:spcPct val="107000"/>
              </a:lnSpc>
            </a:pPr>
            <a:r>
              <a:rPr lang="fr-FR" sz="12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Pithiviers et sa région dans un rayon de 50 km</a:t>
            </a:r>
            <a:endParaRPr lang="fr-FR" sz="1200" i="1" dirty="0">
              <a:solidFill>
                <a:prstClr val="black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CD379AD-3906-4CBE-9459-350D5B547F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83" r="34636" b="42028"/>
          <a:stretch/>
        </p:blipFill>
        <p:spPr>
          <a:xfrm>
            <a:off x="5591060" y="5805835"/>
            <a:ext cx="10098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800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390</Words>
  <Application>Microsoft Office PowerPoint</Application>
  <PresentationFormat>Grand écran</PresentationFormat>
  <Paragraphs>98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High Tower Text</vt:lpstr>
      <vt:lpstr>Symbol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Eddy ADELAIDE</dc:creator>
  <cp:lastModifiedBy>Eddy ADELAIDE</cp:lastModifiedBy>
  <cp:revision>77</cp:revision>
  <cp:lastPrinted>2020-04-27T17:13:39Z</cp:lastPrinted>
  <dcterms:created xsi:type="dcterms:W3CDTF">2020-04-25T14:56:20Z</dcterms:created>
  <dcterms:modified xsi:type="dcterms:W3CDTF">2022-11-17T17:29:19Z</dcterms:modified>
</cp:coreProperties>
</file>